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2" r:id="rId3"/>
    <p:sldId id="278" r:id="rId4"/>
    <p:sldId id="264" r:id="rId5"/>
    <p:sldId id="265" r:id="rId6"/>
    <p:sldId id="281" r:id="rId7"/>
    <p:sldId id="266" r:id="rId8"/>
    <p:sldId id="268" r:id="rId9"/>
    <p:sldId id="267" r:id="rId10"/>
    <p:sldId id="270" r:id="rId11"/>
    <p:sldId id="262" r:id="rId12"/>
    <p:sldId id="269" r:id="rId13"/>
    <p:sldId id="271" r:id="rId14"/>
    <p:sldId id="280" r:id="rId15"/>
    <p:sldId id="279" r:id="rId16"/>
    <p:sldId id="28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4EB"/>
    <a:srgbClr val="046676"/>
    <a:srgbClr val="07B6D5"/>
    <a:srgbClr val="0C1427"/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32" autoAdjust="0"/>
    <p:restoredTop sz="94660"/>
  </p:normalViewPr>
  <p:slideViewPr>
    <p:cSldViewPr snapToGrid="0">
      <p:cViewPr>
        <p:scale>
          <a:sx n="66" d="100"/>
          <a:sy n="66" d="100"/>
        </p:scale>
        <p:origin x="24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407A6-C895-2A3D-B964-977EE3793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B58D77-1DA0-5A8B-962D-6B4D1C51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9C954C-BECA-24D9-9ED2-4ED21341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15F8A1-6521-7355-A1AE-EFC8EB06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D0791A-9018-B6A5-CA97-EF4349F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39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B7907-7C81-3557-5ED9-B21FA41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DC6E61-B3A8-3ACD-777C-ECDCFC86D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3293F1-D2D8-8E47-5BC7-17E0F201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4360B8-F082-2E12-CD5F-0D0AE4E3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C93A32-959D-1C51-9D1B-AAA9A199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15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92442D-AC5A-858E-70B5-797D3173A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7791A6-2D52-8042-B42E-5D864B802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9D821A-394E-16C1-3153-E3C492EA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986CE7-DD2F-AE87-A814-C09549D10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F4A05-399D-563F-3FDC-F1AA6D74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04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43F99-C567-3F69-7A0F-1170749B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44D514-F26C-B897-CB66-DA0B57744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13D102-2E6C-A54E-088B-D898A0D6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DC75D0-18C1-D7F8-6372-B8FF4B92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01E59-F8FB-78BC-FD1A-BA2411CB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81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147CB-A752-1F24-13C8-BC45A1BD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56B3CC-3C16-1157-E373-B36EBD701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F9E16E-38AF-6162-7388-F1F637DA4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E3F9BF-1341-9FD5-89AF-22505FD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C09496-B7F7-8121-9B17-0E21E8CF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72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2601F-A1D3-279F-D010-8DD0BC21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C5782C-F59E-0CA5-9586-FDFF72B0C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ACEE72-19C5-7C98-AA05-E19A1DBAB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85CCDE-1ED7-B447-DDE7-35CA0549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2FE312-2BB7-64FA-29D3-36C69001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69EDCB-5F41-B86C-4BB6-E704F684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56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2AF87-48B7-C757-29FA-862D7CB5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53B6F0-7B92-ECBC-BAE9-5C9CC4012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A5ED8-A2E7-CCCE-218A-83D358613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A6DD002-A686-8596-2097-53DA0B93A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52AFF2B-777C-02CF-A9A1-E44400541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74C26FF-2D42-EDC5-325C-B2115D62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13B5C4D-676A-8C0B-36FD-F093EA0F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EC0514-DD34-FE94-F8AE-57FAC033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2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B4647-EA2B-1F00-6145-F5F7864D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510DFC-B643-0820-23BD-4DD667CA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C780D1-DC65-C75E-D15D-6969AD95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E016EE-0A3C-A04C-F817-03486708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58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95EABF1-65E7-2B31-16A8-BCBB1872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0524AF7-36F3-7202-2220-3326AB5E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ECAF64-E214-0859-D79C-7788BC9C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41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FB1BA-17C5-E9A0-F31D-E3683EEA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19ED9D-9580-E576-C16A-7A23D31B6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C3A351-0585-41F7-62D1-35B69E1B0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387D7F-8B95-D571-987D-F4D78A83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750EF7-9509-8487-B00C-F8F285DC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631F44-08CA-A019-9D06-330533B96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05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F302C-359E-11AC-B9BE-E1267E3B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939D2DA-B442-1E54-2621-43A25A4E2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A1BDA7-0294-C5C5-8C0B-D9F6B3DA6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132F30-5E57-EE44-5663-39201E20D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1DFBEA-0C74-3B3B-800B-48476AA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8C6BDC-B053-CA79-49B6-CDF23032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15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2C75C2-E287-0962-9AEB-91801ABE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69EDB-D115-1B7F-6166-82D389E74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017242-E7E9-D659-1EF8-805A7BBC4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4B90-4847-4BDF-9338-D888EB796EE5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188DF4-64F8-DC22-E1B2-9204DD601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8F7DC3-E63C-1ED4-35AE-2BC8391C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9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mputador em cima da mesa&#10;&#10;Descrição gerada automaticamente">
            <a:extLst>
              <a:ext uri="{FF2B5EF4-FFF2-40B4-BE49-F238E27FC236}">
                <a16:creationId xmlns:a16="http://schemas.microsoft.com/office/drawing/2014/main" id="{C107D3A9-2DF0-08B1-7C6F-91D5E8A3B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9C3F647-5C4F-57B8-E6AC-49040344AB9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>
            <a:gsLst>
              <a:gs pos="100000">
                <a:srgbClr val="07B6D5">
                  <a:lumMod val="99000"/>
                  <a:alpha val="85000"/>
                </a:srgbClr>
              </a:gs>
              <a:gs pos="53000">
                <a:srgbClr val="109CDC">
                  <a:alpha val="85000"/>
                </a:srgbClr>
              </a:gs>
              <a:gs pos="15000">
                <a:srgbClr val="2564EB">
                  <a:alpha val="85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FFFB7F9-1718-7BE4-C1CD-62B54318270C}"/>
              </a:ext>
            </a:extLst>
          </p:cNvPr>
          <p:cNvGrpSpPr/>
          <p:nvPr/>
        </p:nvGrpSpPr>
        <p:grpSpPr>
          <a:xfrm>
            <a:off x="3812420" y="1138754"/>
            <a:ext cx="4567159" cy="3903378"/>
            <a:chOff x="4112144" y="770418"/>
            <a:chExt cx="3967708" cy="3903378"/>
          </a:xfrm>
        </p:grpSpPr>
        <p:pic>
          <p:nvPicPr>
            <p:cNvPr id="5" name="Imagem 4" descr="Logotipo&#10;&#10;Descrição gerada automaticamente">
              <a:extLst>
                <a:ext uri="{FF2B5EF4-FFF2-40B4-BE49-F238E27FC236}">
                  <a16:creationId xmlns:a16="http://schemas.microsoft.com/office/drawing/2014/main" id="{F80675C3-9F00-9DD3-2CCA-B9BDAD3F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144" y="770418"/>
              <a:ext cx="3967708" cy="3441743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2286819-6129-5C0E-919A-3C0FAAFD4F3A}"/>
                </a:ext>
              </a:extLst>
            </p:cNvPr>
            <p:cNvSpPr txBox="1"/>
            <p:nvPr/>
          </p:nvSpPr>
          <p:spPr>
            <a:xfrm>
              <a:off x="4709438" y="3904355"/>
              <a:ext cx="27731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spc="300" dirty="0">
                  <a:solidFill>
                    <a:schemeClr val="bg1"/>
                  </a:solidFill>
                  <a:latin typeface="Montserrat "/>
                </a:rPr>
                <a:t>tailwind</a:t>
              </a:r>
              <a:endParaRPr lang="pt-BR" sz="1000" spc="300" dirty="0">
                <a:solidFill>
                  <a:schemeClr val="bg1"/>
                </a:solidFill>
                <a:latin typeface="Montserrat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28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>
            <a:extLst>
              <a:ext uri="{FF2B5EF4-FFF2-40B4-BE49-F238E27FC236}">
                <a16:creationId xmlns:a16="http://schemas.microsoft.com/office/drawing/2014/main" id="{E5B65D40-E9EE-A30E-D598-7834BE7038D4}"/>
              </a:ext>
            </a:extLst>
          </p:cNvPr>
          <p:cNvGrpSpPr/>
          <p:nvPr/>
        </p:nvGrpSpPr>
        <p:grpSpPr>
          <a:xfrm>
            <a:off x="3078882" y="809448"/>
            <a:ext cx="6034236" cy="1200329"/>
            <a:chOff x="1143338" y="4035936"/>
            <a:chExt cx="2496458" cy="1200329"/>
          </a:xfrm>
        </p:grpSpPr>
        <p:sp>
          <p:nvSpPr>
            <p:cNvPr id="14" name="文本框 10">
              <a:extLst>
                <a:ext uri="{FF2B5EF4-FFF2-40B4-BE49-F238E27FC236}">
                  <a16:creationId xmlns:a16="http://schemas.microsoft.com/office/drawing/2014/main" id="{0FDF2E97-F9CF-CFE9-A4E7-801C5487FA14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Foi proposto que desenvolvêssemos um website de login com o framework sorteado.</a:t>
              </a:r>
            </a:p>
          </p:txBody>
        </p:sp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id="{8BB340C2-8799-F452-E130-037AA484B8F6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PROJETO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983554D-C8E1-525C-FA6D-3509F2AD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009777"/>
            <a:ext cx="8544393" cy="48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0631D5E9-03EF-653E-1251-9DA2FBC59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r="12872"/>
          <a:stretch/>
        </p:blipFill>
        <p:spPr>
          <a:xfrm>
            <a:off x="1783831" y="1478340"/>
            <a:ext cx="8784236" cy="4787549"/>
          </a:xfrm>
          <a:prstGeom prst="rect">
            <a:avLst/>
          </a:prstGeom>
        </p:spPr>
      </p:pic>
      <p:pic>
        <p:nvPicPr>
          <p:cNvPr id="13" name="Picture 6" descr="Apple MacBook Pro 13 Device Mockup">
            <a:extLst>
              <a:ext uri="{FF2B5EF4-FFF2-40B4-BE49-F238E27FC236}">
                <a16:creationId xmlns:a16="http://schemas.microsoft.com/office/drawing/2014/main" id="{98A3AB96-9672-CAB9-5A34-2CBF9BE19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7" y="1253249"/>
            <a:ext cx="11017771" cy="56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E2F42CD-2A9A-F7A2-7197-87E2699C9961}"/>
              </a:ext>
            </a:extLst>
          </p:cNvPr>
          <p:cNvSpPr txBox="1"/>
          <p:nvPr/>
        </p:nvSpPr>
        <p:spPr>
          <a:xfrm>
            <a:off x="4313535" y="468818"/>
            <a:ext cx="35649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spc="600" dirty="0">
                <a:solidFill>
                  <a:schemeClr val="bg1"/>
                </a:solidFill>
                <a:latin typeface="Montserrat "/>
              </a:rPr>
              <a:t>DESKTOP</a:t>
            </a:r>
            <a:endParaRPr lang="pt-BR" sz="1000" b="1" spc="600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234943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15B6DFFC-7FFF-137F-4867-7BAAD12891E4}"/>
              </a:ext>
            </a:extLst>
          </p:cNvPr>
          <p:cNvGrpSpPr/>
          <p:nvPr/>
        </p:nvGrpSpPr>
        <p:grpSpPr>
          <a:xfrm>
            <a:off x="4471336" y="1349139"/>
            <a:ext cx="3249327" cy="5340629"/>
            <a:chOff x="4697183" y="1248308"/>
            <a:chExt cx="2797633" cy="49154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EE31A7-A1C5-DBB7-C1D9-71E5B20AA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601" y="1367179"/>
              <a:ext cx="2516075" cy="466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8" descr="Apple iPhone X Device Mockup">
              <a:extLst>
                <a:ext uri="{FF2B5EF4-FFF2-40B4-BE49-F238E27FC236}">
                  <a16:creationId xmlns:a16="http://schemas.microsoft.com/office/drawing/2014/main" id="{424EBFD9-E1A4-5C1F-C962-E8ADA7C98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183" y="1248308"/>
              <a:ext cx="2797633" cy="4915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2F42CD-2A9A-F7A2-7197-87E2699C9961}"/>
              </a:ext>
            </a:extLst>
          </p:cNvPr>
          <p:cNvSpPr txBox="1"/>
          <p:nvPr/>
        </p:nvSpPr>
        <p:spPr>
          <a:xfrm>
            <a:off x="4591115" y="570215"/>
            <a:ext cx="2994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spc="600" dirty="0">
                <a:solidFill>
                  <a:schemeClr val="bg1"/>
                </a:solidFill>
                <a:latin typeface="Montserrat "/>
              </a:rPr>
              <a:t>MOBILE</a:t>
            </a:r>
            <a:endParaRPr lang="pt-BR" sz="1000" b="1" spc="600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182585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sem título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3BF91520-D12D-938A-FD7A-DE733C3EF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439" y="1521502"/>
            <a:ext cx="8461115" cy="4759377"/>
          </a:xfrm>
          <a:prstGeom prst="rect">
            <a:avLst/>
          </a:prstGeom>
        </p:spPr>
      </p:pic>
      <p:pic>
        <p:nvPicPr>
          <p:cNvPr id="13" name="Picture 6" descr="Apple MacBook Pro 13 Device Mockup">
            <a:extLst>
              <a:ext uri="{FF2B5EF4-FFF2-40B4-BE49-F238E27FC236}">
                <a16:creationId xmlns:a16="http://schemas.microsoft.com/office/drawing/2014/main" id="{98A3AB96-9672-CAB9-5A34-2CBF9BE19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8" y="1248308"/>
            <a:ext cx="10777928" cy="56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E2F42CD-2A9A-F7A2-7197-87E2699C9961}"/>
              </a:ext>
            </a:extLst>
          </p:cNvPr>
          <p:cNvSpPr txBox="1"/>
          <p:nvPr/>
        </p:nvSpPr>
        <p:spPr>
          <a:xfrm>
            <a:off x="3610811" y="478867"/>
            <a:ext cx="4970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spc="600" dirty="0">
                <a:solidFill>
                  <a:schemeClr val="bg1"/>
                </a:solidFill>
                <a:latin typeface="Montserrat "/>
              </a:rPr>
              <a:t>RESPONSIVO</a:t>
            </a:r>
            <a:endParaRPr lang="pt-BR" sz="1000" b="1" spc="600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77746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>
            <a:extLst>
              <a:ext uri="{FF2B5EF4-FFF2-40B4-BE49-F238E27FC236}">
                <a16:creationId xmlns:a16="http://schemas.microsoft.com/office/drawing/2014/main" id="{E5B65D40-E9EE-A30E-D598-7834BE7038D4}"/>
              </a:ext>
            </a:extLst>
          </p:cNvPr>
          <p:cNvGrpSpPr/>
          <p:nvPr/>
        </p:nvGrpSpPr>
        <p:grpSpPr>
          <a:xfrm>
            <a:off x="3078882" y="809448"/>
            <a:ext cx="6034236" cy="984885"/>
            <a:chOff x="1143338" y="4035936"/>
            <a:chExt cx="2496458" cy="984885"/>
          </a:xfrm>
        </p:grpSpPr>
        <p:sp>
          <p:nvSpPr>
            <p:cNvPr id="14" name="文本框 10">
              <a:extLst>
                <a:ext uri="{FF2B5EF4-FFF2-40B4-BE49-F238E27FC236}">
                  <a16:creationId xmlns:a16="http://schemas.microsoft.com/office/drawing/2014/main" id="{0FDF2E97-F9CF-CFE9-A4E7-801C5487FA14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Para desenvolver aplicações usando tailwind é importante manter a documentação aberta</a:t>
              </a:r>
            </a:p>
          </p:txBody>
        </p:sp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id="{8BB340C2-8799-F452-E130-037AA484B8F6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CODIGO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A01353-F124-A7ED-A931-645C0830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9900" y="2008567"/>
            <a:ext cx="6172200" cy="40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96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204">
            <a:hlinkClick r:id="" action="ppaction://media"/>
            <a:extLst>
              <a:ext uri="{FF2B5EF4-FFF2-40B4-BE49-F238E27FC236}">
                <a16:creationId xmlns:a16="http://schemas.microsoft.com/office/drawing/2014/main" id="{18AB1C81-FDA5-DCBD-22D2-092B50F00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944" b="6667"/>
          <a:stretch/>
        </p:blipFill>
        <p:spPr>
          <a:xfrm>
            <a:off x="-960463" y="0"/>
            <a:ext cx="14112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3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0">
            <a:extLst>
              <a:ext uri="{FF2B5EF4-FFF2-40B4-BE49-F238E27FC236}">
                <a16:creationId xmlns:a16="http://schemas.microsoft.com/office/drawing/2014/main" id="{0FDF2E97-F9CF-CFE9-A4E7-801C5487FA14}"/>
              </a:ext>
            </a:extLst>
          </p:cNvPr>
          <p:cNvSpPr txBox="1"/>
          <p:nvPr/>
        </p:nvSpPr>
        <p:spPr>
          <a:xfrm>
            <a:off x="477197" y="1792892"/>
            <a:ext cx="10903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WOLSTENHOLME, Phil. Companies using utility-first CSS (like Tailwind) in production. 2021.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Disponível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em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: https://dev.to/philw_/companies-using-utility-first-css-for-example-tailwind-in-production-75f.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Acesso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em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: 29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jan.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2023.</a:t>
            </a:r>
            <a:endParaRPr lang="pt-BR" sz="1400" spc="300" dirty="0">
              <a:solidFill>
                <a:schemeClr val="bg1"/>
              </a:solidFill>
              <a:latin typeface="Montserrat" pitchFamily="2" charset="0"/>
              <a:cs typeface="+mn-ea"/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8BB340C2-8799-F452-E130-037AA484B8F6}"/>
              </a:ext>
            </a:extLst>
          </p:cNvPr>
          <p:cNvSpPr txBox="1"/>
          <p:nvPr/>
        </p:nvSpPr>
        <p:spPr>
          <a:xfrm>
            <a:off x="3885786" y="809448"/>
            <a:ext cx="442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zh-CN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rPr>
              <a:t>REFERÊNCIAS</a:t>
            </a:r>
            <a:endParaRPr lang="zh-CN" altLang="en-US" sz="2400" b="1" spc="300" dirty="0">
              <a:solidFill>
                <a:schemeClr val="bg1"/>
              </a:solidFill>
              <a:latin typeface="Montserrat" pitchFamily="2" charset="0"/>
              <a:cs typeface="+mn-ea"/>
              <a:sym typeface="+mn-lt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70038CBA-4A66-770A-B213-30C571C77B71}"/>
              </a:ext>
            </a:extLst>
          </p:cNvPr>
          <p:cNvSpPr txBox="1"/>
          <p:nvPr/>
        </p:nvSpPr>
        <p:spPr>
          <a:xfrm>
            <a:off x="477197" y="2901317"/>
            <a:ext cx="10903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TAILWIND LABS INC (comp.). Get started with Tailwind CSS. 2023.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Disponível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em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: https://tailwindcss.com/docs/installation.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Acesso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em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: 28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jan.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2023.</a:t>
            </a:r>
            <a:endParaRPr lang="pt-BR" sz="1400" spc="300" dirty="0">
              <a:solidFill>
                <a:schemeClr val="bg1"/>
              </a:solidFill>
              <a:latin typeface="Montserrat" pitchFamily="2" charset="0"/>
              <a:cs typeface="+mn-ea"/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B5886C3D-87D3-CE19-C960-482509CACF53}"/>
              </a:ext>
            </a:extLst>
          </p:cNvPr>
          <p:cNvSpPr txBox="1"/>
          <p:nvPr/>
        </p:nvSpPr>
        <p:spPr>
          <a:xfrm>
            <a:off x="477197" y="3794298"/>
            <a:ext cx="10903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REDAÇÃO TREINAWEB (Brasil). </a:t>
            </a:r>
            <a:r>
              <a:rPr lang="pt-BR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Treinaweb</a:t>
            </a:r>
            <a:r>
              <a:rPr lang="pt-BR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Tecnologia Ltda (ed.). O que é Tailwind CSS e como instalar via CDN? 2022. Disponível em: https://www.treinaweb.com.br/blog/o-que-e-tailwind-</a:t>
            </a:r>
            <a:r>
              <a:rPr lang="pt-BR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css</a:t>
            </a:r>
            <a:r>
              <a:rPr lang="pt-BR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-e-como-instalar-via-</a:t>
            </a:r>
            <a:r>
              <a:rPr lang="pt-BR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cdn</a:t>
            </a:r>
            <a:r>
              <a:rPr lang="pt-BR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. Acesso em: 29 jan. 2022.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C5BB8D1-31BA-3635-E6DE-F8B6BEA6C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8929" y="4855342"/>
            <a:ext cx="2803071" cy="20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2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92A6FE7-48AF-09EB-1FDC-BBDE33ED2D28}"/>
              </a:ext>
            </a:extLst>
          </p:cNvPr>
          <p:cNvGrpSpPr/>
          <p:nvPr/>
        </p:nvGrpSpPr>
        <p:grpSpPr>
          <a:xfrm>
            <a:off x="3265405" y="4967345"/>
            <a:ext cx="5661181" cy="1805612"/>
            <a:chOff x="3265409" y="273150"/>
            <a:chExt cx="5661181" cy="1805612"/>
          </a:xfrm>
        </p:grpSpPr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01FF495F-9D73-7FCA-8F18-8088E5B87765}"/>
                </a:ext>
              </a:extLst>
            </p:cNvPr>
            <p:cNvSpPr txBox="1"/>
            <p:nvPr/>
          </p:nvSpPr>
          <p:spPr>
            <a:xfrm>
              <a:off x="3265409" y="730188"/>
              <a:ext cx="5661181" cy="1348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Vinicius Nunes De Oliveira</a:t>
              </a:r>
            </a:p>
            <a:p>
              <a:pPr algn="ctr">
                <a:lnSpc>
                  <a:spcPct val="150000"/>
                </a:lnSpc>
              </a:pPr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Camila Pinheiro</a:t>
              </a:r>
            </a:p>
            <a:p>
              <a:pPr algn="ctr">
                <a:lnSpc>
                  <a:spcPct val="150000"/>
                </a:lnSpc>
              </a:pPr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Clara Oliveira</a:t>
              </a:r>
            </a:p>
            <a:p>
              <a:pPr algn="ctr">
                <a:lnSpc>
                  <a:spcPct val="150000"/>
                </a:lnSpc>
              </a:pPr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Gabriel Henrique</a:t>
              </a:r>
              <a:endParaRPr lang="zh-CN" alt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0C0C387-3495-4C96-7BE3-A5C6A5C977C1}"/>
                </a:ext>
              </a:extLst>
            </p:cNvPr>
            <p:cNvSpPr txBox="1"/>
            <p:nvPr/>
          </p:nvSpPr>
          <p:spPr>
            <a:xfrm>
              <a:off x="4193924" y="273150"/>
              <a:ext cx="3804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GRUPO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CA22AB1-7D24-4438-A66A-95DC7148E30E}"/>
              </a:ext>
            </a:extLst>
          </p:cNvPr>
          <p:cNvGrpSpPr/>
          <p:nvPr/>
        </p:nvGrpSpPr>
        <p:grpSpPr>
          <a:xfrm>
            <a:off x="3265410" y="204784"/>
            <a:ext cx="5661181" cy="769442"/>
            <a:chOff x="3265414" y="273150"/>
            <a:chExt cx="5661181" cy="769442"/>
          </a:xfrm>
        </p:grpSpPr>
        <p:sp>
          <p:nvSpPr>
            <p:cNvPr id="17" name="文本框 10">
              <a:extLst>
                <a:ext uri="{FF2B5EF4-FFF2-40B4-BE49-F238E27FC236}">
                  <a16:creationId xmlns:a16="http://schemas.microsoft.com/office/drawing/2014/main" id="{659E4872-E263-CEF5-4C74-BD6D08AC7BC3}"/>
                </a:ext>
              </a:extLst>
            </p:cNvPr>
            <p:cNvSpPr txBox="1"/>
            <p:nvPr/>
          </p:nvSpPr>
          <p:spPr>
            <a:xfrm>
              <a:off x="3265414" y="734815"/>
              <a:ext cx="566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Desenvolvimento Front-end</a:t>
              </a:r>
              <a:endParaRPr lang="zh-CN" alt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18" name="文本框 11">
              <a:extLst>
                <a:ext uri="{FF2B5EF4-FFF2-40B4-BE49-F238E27FC236}">
                  <a16:creationId xmlns:a16="http://schemas.microsoft.com/office/drawing/2014/main" id="{784BCB77-7940-88DB-10B3-DA3D8EB3B7B4}"/>
                </a:ext>
              </a:extLst>
            </p:cNvPr>
            <p:cNvSpPr txBox="1"/>
            <p:nvPr/>
          </p:nvSpPr>
          <p:spPr>
            <a:xfrm>
              <a:off x="4193921" y="273150"/>
              <a:ext cx="3804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DISCIPLINA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D2B6766-B272-7C5D-88AB-9A041350DEDB}"/>
              </a:ext>
            </a:extLst>
          </p:cNvPr>
          <p:cNvGrpSpPr/>
          <p:nvPr/>
        </p:nvGrpSpPr>
        <p:grpSpPr>
          <a:xfrm>
            <a:off x="2051610" y="2309067"/>
            <a:ext cx="8088780" cy="1481565"/>
            <a:chOff x="3069779" y="222812"/>
            <a:chExt cx="6219533" cy="592098"/>
          </a:xfrm>
        </p:grpSpPr>
        <p:sp>
          <p:nvSpPr>
            <p:cNvPr id="20" name="文本框 10">
              <a:extLst>
                <a:ext uri="{FF2B5EF4-FFF2-40B4-BE49-F238E27FC236}">
                  <a16:creationId xmlns:a16="http://schemas.microsoft.com/office/drawing/2014/main" id="{5A39BD64-9879-378B-D89E-1DEAE0D6098F}"/>
                </a:ext>
              </a:extLst>
            </p:cNvPr>
            <p:cNvSpPr txBox="1"/>
            <p:nvPr/>
          </p:nvSpPr>
          <p:spPr>
            <a:xfrm>
              <a:off x="3348951" y="655009"/>
              <a:ext cx="5661181" cy="159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0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tailwind</a:t>
              </a:r>
              <a:endParaRPr lang="zh-CN" altLang="en-US" sz="1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21" name="文本框 11">
              <a:extLst>
                <a:ext uri="{FF2B5EF4-FFF2-40B4-BE49-F238E27FC236}">
                  <a16:creationId xmlns:a16="http://schemas.microsoft.com/office/drawing/2014/main" id="{6D9B732E-D086-2E38-6C95-1639FDBA040A}"/>
                </a:ext>
              </a:extLst>
            </p:cNvPr>
            <p:cNvSpPr txBox="1"/>
            <p:nvPr/>
          </p:nvSpPr>
          <p:spPr>
            <a:xfrm>
              <a:off x="3069779" y="222812"/>
              <a:ext cx="6219533" cy="528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80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FRAMEWORK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4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E88A4328-AF64-1C0A-B4EA-B3EF319D78B9}"/>
              </a:ext>
            </a:extLst>
          </p:cNvPr>
          <p:cNvGrpSpPr/>
          <p:nvPr/>
        </p:nvGrpSpPr>
        <p:grpSpPr>
          <a:xfrm>
            <a:off x="2917990" y="621390"/>
            <a:ext cx="6356020" cy="1674981"/>
            <a:chOff x="2917989" y="357967"/>
            <a:chExt cx="6356020" cy="167498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10F4D39-E8FD-89FB-8E0F-85F4A3843471}"/>
                </a:ext>
              </a:extLst>
            </p:cNvPr>
            <p:cNvSpPr txBox="1"/>
            <p:nvPr/>
          </p:nvSpPr>
          <p:spPr>
            <a:xfrm>
              <a:off x="2917989" y="1294284"/>
              <a:ext cx="63560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Como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esse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framework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está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em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ascensão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,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já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existem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marcas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imponentes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utilizando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essa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tecnologia</a:t>
              </a:r>
              <a:endParaRPr lang="zh-CN" alt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E447A4E-8B25-C789-AAB0-67BE7F168A9C}"/>
                </a:ext>
              </a:extLst>
            </p:cNvPr>
            <p:cNvSpPr txBox="1"/>
            <p:nvPr/>
          </p:nvSpPr>
          <p:spPr>
            <a:xfrm>
              <a:off x="3065375" y="357967"/>
              <a:ext cx="60612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5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EMPRESAS</a:t>
              </a:r>
              <a:endParaRPr lang="zh-CN" altLang="en-US" sz="5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3BEF80A-01C1-A26A-DF8A-C41B8C9FC478}"/>
              </a:ext>
            </a:extLst>
          </p:cNvPr>
          <p:cNvGrpSpPr/>
          <p:nvPr/>
        </p:nvGrpSpPr>
        <p:grpSpPr>
          <a:xfrm>
            <a:off x="1663022" y="3140293"/>
            <a:ext cx="8865956" cy="2206741"/>
            <a:chOff x="2604255" y="2302259"/>
            <a:chExt cx="8865956" cy="2206741"/>
          </a:xfrm>
        </p:grpSpPr>
        <p:pic>
          <p:nvPicPr>
            <p:cNvPr id="3" name="Picture 2" descr="Nba Logo PNG Vectors Free Download">
              <a:extLst>
                <a:ext uri="{FF2B5EF4-FFF2-40B4-BE49-F238E27FC236}">
                  <a16:creationId xmlns:a16="http://schemas.microsoft.com/office/drawing/2014/main" id="{C6D30667-07FB-5AC0-45AC-9C0FDFC09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255" y="2349000"/>
              <a:ext cx="9072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E331D35-6DE8-E2D0-153A-240A252D00D2}"/>
                </a:ext>
              </a:extLst>
            </p:cNvPr>
            <p:cNvGrpSpPr/>
            <p:nvPr/>
          </p:nvGrpSpPr>
          <p:grpSpPr>
            <a:xfrm>
              <a:off x="3944463" y="2302259"/>
              <a:ext cx="7525748" cy="2206741"/>
              <a:chOff x="3944463" y="2302259"/>
              <a:chExt cx="7525748" cy="2206741"/>
            </a:xfrm>
          </p:grpSpPr>
          <p:pic>
            <p:nvPicPr>
              <p:cNvPr id="6148" name="Picture 4" descr="Diablo III Logo PNG Pic | PNG Mart">
                <a:extLst>
                  <a:ext uri="{FF2B5EF4-FFF2-40B4-BE49-F238E27FC236}">
                    <a16:creationId xmlns:a16="http://schemas.microsoft.com/office/drawing/2014/main" id="{B72B9FBD-80D3-585A-782E-B2E35F921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3337" y="2349000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 descr="Pizza Hut | Pizza hut, Hut, ? logo">
                <a:extLst>
                  <a:ext uri="{FF2B5EF4-FFF2-40B4-BE49-F238E27FC236}">
                    <a16:creationId xmlns:a16="http://schemas.microsoft.com/office/drawing/2014/main" id="{741A71FA-7110-39B1-7210-E1E600517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4463" y="2302259"/>
                <a:ext cx="2472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12" descr="Twitch, logo Icon in Social micon">
                <a:extLst>
                  <a:ext uri="{FF2B5EF4-FFF2-40B4-BE49-F238E27FC236}">
                    <a16:creationId xmlns:a16="http://schemas.microsoft.com/office/drawing/2014/main" id="{F292EA83-4172-E391-8397-6C2F2B74C4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0211" y="2349000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4739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áfico 21">
            <a:extLst>
              <a:ext uri="{FF2B5EF4-FFF2-40B4-BE49-F238E27FC236}">
                <a16:creationId xmlns:a16="http://schemas.microsoft.com/office/drawing/2014/main" id="{5D41C0DD-3051-84EF-8E08-59297C442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924" y="2104815"/>
            <a:ext cx="7376396" cy="4774367"/>
          </a:xfrm>
          <a:prstGeom prst="rect">
            <a:avLst/>
          </a:prstGeom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62C93579-2FA8-9D6B-06D4-9B780859CDB4}"/>
              </a:ext>
            </a:extLst>
          </p:cNvPr>
          <p:cNvGrpSpPr/>
          <p:nvPr/>
        </p:nvGrpSpPr>
        <p:grpSpPr>
          <a:xfrm>
            <a:off x="3435680" y="845881"/>
            <a:ext cx="5320640" cy="984885"/>
            <a:chOff x="1143338" y="4035936"/>
            <a:chExt cx="2557828" cy="984885"/>
          </a:xfrm>
        </p:grpSpPr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01FF495F-9D73-7FCA-8F18-8088E5B87765}"/>
                </a:ext>
              </a:extLst>
            </p:cNvPr>
            <p:cNvSpPr txBox="1"/>
            <p:nvPr/>
          </p:nvSpPr>
          <p:spPr>
            <a:xfrm>
              <a:off x="1143338" y="4497601"/>
              <a:ext cx="2557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Sem templates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ou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componentes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prontos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,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tudo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inteiramente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personalizável</a:t>
              </a:r>
              <a:endParaRPr lang="zh-CN" alt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0C0C387-3495-4C96-7BE3-A5C6A5C977C1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PERSONALIZAÇÃO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82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>
            <a:extLst>
              <a:ext uri="{FF2B5EF4-FFF2-40B4-BE49-F238E27FC236}">
                <a16:creationId xmlns:a16="http://schemas.microsoft.com/office/drawing/2014/main" id="{62C93579-2FA8-9D6B-06D4-9B780859CDB4}"/>
              </a:ext>
            </a:extLst>
          </p:cNvPr>
          <p:cNvGrpSpPr/>
          <p:nvPr/>
        </p:nvGrpSpPr>
        <p:grpSpPr>
          <a:xfrm>
            <a:off x="3071501" y="878815"/>
            <a:ext cx="6048996" cy="1415772"/>
            <a:chOff x="1143338" y="4035936"/>
            <a:chExt cx="2496458" cy="1415772"/>
          </a:xfrm>
        </p:grpSpPr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01FF495F-9D73-7FCA-8F18-8088E5B87765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Sites com mais responsividade, possuem mais acessos, isso em função de 50% da população possuir dispositivos mobiles.</a:t>
              </a:r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0C0C387-3495-4C96-7BE3-A5C6A5C977C1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RESPONSIVIDADE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pic>
        <p:nvPicPr>
          <p:cNvPr id="5" name="Gráfico 4">
            <a:extLst>
              <a:ext uri="{FF2B5EF4-FFF2-40B4-BE49-F238E27FC236}">
                <a16:creationId xmlns:a16="http://schemas.microsoft.com/office/drawing/2014/main" id="{A9BFE24A-4F8C-D6AB-A7AA-1E678D101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494" y="2206718"/>
            <a:ext cx="6905011" cy="41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1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9">
            <a:extLst>
              <a:ext uri="{FF2B5EF4-FFF2-40B4-BE49-F238E27FC236}">
                <a16:creationId xmlns:a16="http://schemas.microsoft.com/office/drawing/2014/main" id="{25D47510-9EEE-DD3D-7419-6A75CB08E2D0}"/>
              </a:ext>
            </a:extLst>
          </p:cNvPr>
          <p:cNvGrpSpPr/>
          <p:nvPr/>
        </p:nvGrpSpPr>
        <p:grpSpPr>
          <a:xfrm>
            <a:off x="2917169" y="545677"/>
            <a:ext cx="6357660" cy="1200329"/>
            <a:chOff x="1143338" y="4035936"/>
            <a:chExt cx="2496459" cy="1200329"/>
          </a:xfrm>
        </p:grpSpPr>
        <p:sp>
          <p:nvSpPr>
            <p:cNvPr id="10" name="文本框 10">
              <a:extLst>
                <a:ext uri="{FF2B5EF4-FFF2-40B4-BE49-F238E27FC236}">
                  <a16:creationId xmlns:a16="http://schemas.microsoft.com/office/drawing/2014/main" id="{E81D1753-09F0-346C-8C8C-EAD36C976BFA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Quando o tailwind é utilizado através de NPM ele fornece uma forma de excluir todas a classes não utilizadas</a:t>
              </a: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1A8E3738-3FD8-F89C-D3CA-CFB216484AE6}"/>
                </a:ext>
              </a:extLst>
            </p:cNvPr>
            <p:cNvSpPr txBox="1"/>
            <p:nvPr/>
          </p:nvSpPr>
          <p:spPr>
            <a:xfrm>
              <a:off x="1143338" y="4035936"/>
              <a:ext cx="2496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MANUTENÇÃO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pic>
        <p:nvPicPr>
          <p:cNvPr id="15" name="Gráfico 14">
            <a:extLst>
              <a:ext uri="{FF2B5EF4-FFF2-40B4-BE49-F238E27FC236}">
                <a16:creationId xmlns:a16="http://schemas.microsoft.com/office/drawing/2014/main" id="{318B23D7-88B7-5ADB-4F59-6CC7C7AE3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4497" y="1952625"/>
            <a:ext cx="8763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355AB66-8ECA-7C08-2573-BFD5F5E1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1548912"/>
            <a:ext cx="5167611" cy="5309088"/>
          </a:xfrm>
          <a:prstGeom prst="rect">
            <a:avLst/>
          </a:prstGeom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62C93579-2FA8-9D6B-06D4-9B780859CDB4}"/>
              </a:ext>
            </a:extLst>
          </p:cNvPr>
          <p:cNvGrpSpPr/>
          <p:nvPr/>
        </p:nvGrpSpPr>
        <p:grpSpPr>
          <a:xfrm>
            <a:off x="5117950" y="2228671"/>
            <a:ext cx="4981018" cy="1200329"/>
            <a:chOff x="1143338" y="4035936"/>
            <a:chExt cx="2496459" cy="1200329"/>
          </a:xfrm>
        </p:grpSpPr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01FF495F-9D73-7FCA-8F18-8088E5B87765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ela não fornece uma série de classes predefinidas para elementos como botões ou tabelas </a:t>
              </a:r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0C0C387-3495-4C96-7BE3-A5C6A5C977C1}"/>
                </a:ext>
              </a:extLst>
            </p:cNvPr>
            <p:cNvSpPr txBox="1"/>
            <p:nvPr/>
          </p:nvSpPr>
          <p:spPr>
            <a:xfrm>
              <a:off x="1143338" y="4035936"/>
              <a:ext cx="2496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VELOCIDADE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11" name="组合 9">
            <a:extLst>
              <a:ext uri="{FF2B5EF4-FFF2-40B4-BE49-F238E27FC236}">
                <a16:creationId xmlns:a16="http://schemas.microsoft.com/office/drawing/2014/main" id="{CB62A6CA-ADB4-1A03-CA38-87652FB1FCFD}"/>
              </a:ext>
            </a:extLst>
          </p:cNvPr>
          <p:cNvGrpSpPr/>
          <p:nvPr/>
        </p:nvGrpSpPr>
        <p:grpSpPr>
          <a:xfrm>
            <a:off x="5167611" y="3890665"/>
            <a:ext cx="5723358" cy="1200329"/>
            <a:chOff x="1143338" y="4035936"/>
            <a:chExt cx="2496458" cy="1200329"/>
          </a:xfrm>
        </p:grpSpPr>
        <p:sp>
          <p:nvSpPr>
            <p:cNvPr id="12" name="文本框 10">
              <a:extLst>
                <a:ext uri="{FF2B5EF4-FFF2-40B4-BE49-F238E27FC236}">
                  <a16:creationId xmlns:a16="http://schemas.microsoft.com/office/drawing/2014/main" id="{F29FE4B8-969C-1472-6BF9-FAF73EF9EAD2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Não, muito pelo contrário, pois em vez disso, ele cria uma lista de classes CSS "utilitárias" </a:t>
              </a:r>
              <a:endParaRPr lang="pt-BR" sz="1400" dirty="0"/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2905CEA5-3F75-FF8E-6005-6388EBD51148}"/>
                </a:ext>
              </a:extLst>
            </p:cNvPr>
            <p:cNvSpPr txBox="1"/>
            <p:nvPr/>
          </p:nvSpPr>
          <p:spPr>
            <a:xfrm>
              <a:off x="1143338" y="4035936"/>
              <a:ext cx="2150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DIFICULDADE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8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E7E2595-CF59-8CC8-3933-905050A5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755" y="2348544"/>
            <a:ext cx="6880485" cy="4509456"/>
          </a:xfrm>
          <a:prstGeom prst="rect">
            <a:avLst/>
          </a:prstGeom>
        </p:spPr>
      </p:pic>
      <p:grpSp>
        <p:nvGrpSpPr>
          <p:cNvPr id="14" name="组合 9">
            <a:extLst>
              <a:ext uri="{FF2B5EF4-FFF2-40B4-BE49-F238E27FC236}">
                <a16:creationId xmlns:a16="http://schemas.microsoft.com/office/drawing/2014/main" id="{C0C6A201-B995-2D7A-437D-D7D5E7EC20E4}"/>
              </a:ext>
            </a:extLst>
          </p:cNvPr>
          <p:cNvGrpSpPr/>
          <p:nvPr/>
        </p:nvGrpSpPr>
        <p:grpSpPr>
          <a:xfrm>
            <a:off x="2546730" y="829258"/>
            <a:ext cx="7098537" cy="1200329"/>
            <a:chOff x="1143338" y="4035936"/>
            <a:chExt cx="2496458" cy="1200329"/>
          </a:xfrm>
        </p:grpSpPr>
        <p:sp>
          <p:nvSpPr>
            <p:cNvPr id="15" name="文本框 10">
              <a:extLst>
                <a:ext uri="{FF2B5EF4-FFF2-40B4-BE49-F238E27FC236}">
                  <a16:creationId xmlns:a16="http://schemas.microsoft.com/office/drawing/2014/main" id="{25F35AEE-E63D-B4D7-7CCF-F680211CCF37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A curva de aprendizagem do framework tailwind é muito variada, pois depende exclusivamente do que você já sabe em CSS</a:t>
              </a:r>
            </a:p>
          </p:txBody>
        </p: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02FA586B-8A18-FD50-E5C6-FA95D12D655B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APRENDIZAGEM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42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D561F24-25B0-C248-6208-C1E6C82CA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4142" y="1071525"/>
            <a:ext cx="5686425" cy="510469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63DF32B-9664-0B1A-1A9D-CA7244B320E0}"/>
              </a:ext>
            </a:extLst>
          </p:cNvPr>
          <p:cNvGrpSpPr/>
          <p:nvPr/>
        </p:nvGrpSpPr>
        <p:grpSpPr>
          <a:xfrm>
            <a:off x="6972773" y="1868556"/>
            <a:ext cx="4501844" cy="3303423"/>
            <a:chOff x="6912812" y="2065710"/>
            <a:chExt cx="4501844" cy="2579754"/>
          </a:xfrm>
        </p:grpSpPr>
        <p:grpSp>
          <p:nvGrpSpPr>
            <p:cNvPr id="11" name="组合 9">
              <a:extLst>
                <a:ext uri="{FF2B5EF4-FFF2-40B4-BE49-F238E27FC236}">
                  <a16:creationId xmlns:a16="http://schemas.microsoft.com/office/drawing/2014/main" id="{CB62A6CA-ADB4-1A03-CA38-87652FB1FCFD}"/>
                </a:ext>
              </a:extLst>
            </p:cNvPr>
            <p:cNvGrpSpPr/>
            <p:nvPr/>
          </p:nvGrpSpPr>
          <p:grpSpPr>
            <a:xfrm>
              <a:off x="6912812" y="2065710"/>
              <a:ext cx="4501844" cy="1183408"/>
              <a:chOff x="1143338" y="4052857"/>
              <a:chExt cx="2496458" cy="1183408"/>
            </a:xfrm>
          </p:grpSpPr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F29FE4B8-969C-1472-6BF9-FAF73EF9EAD2}"/>
                  </a:ext>
                </a:extLst>
              </p:cNvPr>
              <p:cNvSpPr txBox="1"/>
              <p:nvPr/>
            </p:nvSpPr>
            <p:spPr>
              <a:xfrm>
                <a:off x="1143338" y="4497601"/>
                <a:ext cx="249645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spc="300" dirty="0">
                    <a:solidFill>
                      <a:schemeClr val="bg1"/>
                    </a:solidFill>
                    <a:latin typeface="Montserrat" pitchFamily="2" charset="0"/>
                    <a:cs typeface="+mn-ea"/>
                  </a:rPr>
                  <a:t>Pelo fato de ser muito semelhante ao css, é muito mais simples se localizar na biblioteca</a:t>
                </a:r>
                <a:endParaRPr lang="pt-BR" sz="1400" dirty="0"/>
              </a:p>
            </p:txBody>
          </p:sp>
          <p:sp>
            <p:nvSpPr>
              <p:cNvPr id="13" name="文本框 11">
                <a:extLst>
                  <a:ext uri="{FF2B5EF4-FFF2-40B4-BE49-F238E27FC236}">
                    <a16:creationId xmlns:a16="http://schemas.microsoft.com/office/drawing/2014/main" id="{2905CEA5-3F75-FF8E-6005-6388EBD51148}"/>
                  </a:ext>
                </a:extLst>
              </p:cNvPr>
              <p:cNvSpPr txBox="1"/>
              <p:nvPr/>
            </p:nvSpPr>
            <p:spPr>
              <a:xfrm>
                <a:off x="1143338" y="4052857"/>
                <a:ext cx="2051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altLang="zh-CN" sz="2400" b="1" spc="300" dirty="0">
                    <a:solidFill>
                      <a:schemeClr val="bg1"/>
                    </a:solidFill>
                    <a:latin typeface="Montserrat" pitchFamily="2" charset="0"/>
                    <a:cs typeface="+mn-ea"/>
                    <a:sym typeface="+mn-lt"/>
                  </a:rPr>
                  <a:t>DOCUMENTAÇÃO</a:t>
                </a:r>
                <a:endParaRPr lang="zh-CN" altLang="en-US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9">
              <a:extLst>
                <a:ext uri="{FF2B5EF4-FFF2-40B4-BE49-F238E27FC236}">
                  <a16:creationId xmlns:a16="http://schemas.microsoft.com/office/drawing/2014/main" id="{5B8FAAD5-D38C-C09D-EAFA-7613392300AC}"/>
                </a:ext>
              </a:extLst>
            </p:cNvPr>
            <p:cNvGrpSpPr/>
            <p:nvPr/>
          </p:nvGrpSpPr>
          <p:grpSpPr>
            <a:xfrm>
              <a:off x="6912812" y="3623872"/>
              <a:ext cx="4501844" cy="1021592"/>
              <a:chOff x="1143338" y="4052857"/>
              <a:chExt cx="2496458" cy="1021592"/>
            </a:xfrm>
          </p:grpSpPr>
          <p:sp>
            <p:nvSpPr>
              <p:cNvPr id="9" name="文本框 10">
                <a:extLst>
                  <a:ext uri="{FF2B5EF4-FFF2-40B4-BE49-F238E27FC236}">
                    <a16:creationId xmlns:a16="http://schemas.microsoft.com/office/drawing/2014/main" id="{6B33DBC2-E670-2E00-B5CA-93D68710AA90}"/>
                  </a:ext>
                </a:extLst>
              </p:cNvPr>
              <p:cNvSpPr txBox="1"/>
              <p:nvPr/>
            </p:nvSpPr>
            <p:spPr>
              <a:xfrm>
                <a:off x="1143338" y="4497601"/>
                <a:ext cx="2496458" cy="57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spc="300" dirty="0">
                    <a:solidFill>
                      <a:schemeClr val="bg1"/>
                    </a:solidFill>
                    <a:latin typeface="Montserrat" pitchFamily="2" charset="0"/>
                    <a:cs typeface="+mn-ea"/>
                  </a:rPr>
                  <a:t>Pois é só imaginar o que você faria em CSS que a própria documentação traduz</a:t>
                </a:r>
                <a:endParaRPr lang="pt-BR" sz="1400" dirty="0"/>
              </a:p>
            </p:txBody>
          </p:sp>
          <p:sp>
            <p:nvSpPr>
              <p:cNvPr id="10" name="文本框 11">
                <a:extLst>
                  <a:ext uri="{FF2B5EF4-FFF2-40B4-BE49-F238E27FC236}">
                    <a16:creationId xmlns:a16="http://schemas.microsoft.com/office/drawing/2014/main" id="{716FBA43-8FEA-A386-909A-63DD636E7222}"/>
                  </a:ext>
                </a:extLst>
              </p:cNvPr>
              <p:cNvSpPr txBox="1"/>
              <p:nvPr/>
            </p:nvSpPr>
            <p:spPr>
              <a:xfrm>
                <a:off x="1143338" y="4052857"/>
                <a:ext cx="2051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altLang="zh-CN" sz="2400" b="1" spc="300" dirty="0">
                    <a:solidFill>
                      <a:schemeClr val="bg1"/>
                    </a:solidFill>
                    <a:latin typeface="Montserrat" pitchFamily="2" charset="0"/>
                    <a:cs typeface="+mn-ea"/>
                    <a:sym typeface="+mn-lt"/>
                  </a:rPr>
                  <a:t>TRADUÇÃO</a:t>
                </a:r>
                <a:endParaRPr lang="zh-CN" altLang="en-US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0442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329</Words>
  <Application>Microsoft Office PowerPoint</Application>
  <PresentationFormat>Widescreen</PresentationFormat>
  <Paragraphs>39</Paragraphs>
  <Slides>16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Montserrat 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MS Vinicius Nunes de Oliveira</dc:creator>
  <cp:lastModifiedBy>MS Vinicius Nunes de Oliveira</cp:lastModifiedBy>
  <cp:revision>21</cp:revision>
  <dcterms:created xsi:type="dcterms:W3CDTF">2023-01-29T14:36:51Z</dcterms:created>
  <dcterms:modified xsi:type="dcterms:W3CDTF">2023-02-02T02:38:55Z</dcterms:modified>
</cp:coreProperties>
</file>